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28016"/>
          </a:xfrm>
          <a:prstGeom prst="rect">
            <a:avLst/>
          </a:prstGeom>
          <a:solidFill>
            <a:srgbClr val="06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84048"/>
            <a:ext cx="10881360" cy="56692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2700" b="1">
                <a:solidFill>
                  <a:srgbClr val="061F44"/>
                </a:solidFill>
                <a:latin typeface="Aptos Display"/>
              </a:rPr>
              <a:t>WHEN AI LOSES ITS SENSE OF SMELL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3040" y="950976"/>
            <a:ext cx="9235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>
                <a:solidFill>
                  <a:srgbClr val="617181"/>
                </a:solidFill>
                <a:latin typeface="Aptos"/>
              </a:rPr>
              <a:t>Electronic noses can learn. Sensors can drift.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00200"/>
            <a:ext cx="2880360" cy="3246120"/>
          </a:xfrm>
          <a:prstGeom prst="roundRect">
            <a:avLst/>
          </a:prstGeom>
          <a:solidFill>
            <a:srgbClr val="ECF5FC"/>
          </a:solidFill>
          <a:ln w="15240">
            <a:solidFill>
              <a:srgbClr val="CEE1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572768" y="1965960"/>
            <a:ext cx="1188720" cy="7498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792224" y="2212848"/>
            <a:ext cx="118872" cy="118872"/>
          </a:xfrm>
          <a:prstGeom prst="ellipse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084831" y="2212848"/>
            <a:ext cx="118872" cy="118872"/>
          </a:xfrm>
          <a:prstGeom prst="ellipse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377440" y="2212848"/>
            <a:ext cx="118872" cy="118872"/>
          </a:xfrm>
          <a:prstGeom prst="ellipse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1755648" y="1664208"/>
            <a:ext cx="758952" cy="164592"/>
          </a:xfrm>
          <a:prstGeom prst="line">
            <a:avLst/>
          </a:prstGeom>
          <a:ln w="17780">
            <a:solidFill>
              <a:srgbClr val="008C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V="1">
            <a:off x="1755648" y="1773936"/>
            <a:ext cx="758952" cy="164592"/>
          </a:xfrm>
          <a:prstGeom prst="line">
            <a:avLst/>
          </a:prstGeom>
          <a:ln w="17780">
            <a:solidFill>
              <a:srgbClr val="008C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755648" y="1883664"/>
            <a:ext cx="758952" cy="164592"/>
          </a:xfrm>
          <a:prstGeom prst="line">
            <a:avLst/>
          </a:prstGeom>
          <a:ln w="17780">
            <a:solidFill>
              <a:srgbClr val="008C9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14400" y="2871216"/>
            <a:ext cx="2514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00539B"/>
                </a:solidFill>
                <a:latin typeface="Aptos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3200400"/>
            <a:ext cx="251460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4200">
                <a:solidFill>
                  <a:srgbClr val="061F44"/>
                </a:solidFill>
                <a:latin typeface="Aptos Display"/>
              </a:rPr>
              <a:t>81%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9264" y="3977639"/>
            <a:ext cx="24231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>
                <a:solidFill>
                  <a:srgbClr val="617181"/>
                </a:solidFill>
                <a:latin typeface="Aptos"/>
              </a:rPr>
              <a:t>baseline accuracy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3840480" y="2359152"/>
            <a:ext cx="3703320" cy="914400"/>
          </a:xfrm>
          <a:prstGeom prst="rightArrow">
            <a:avLst/>
          </a:prstGeom>
          <a:solidFill>
            <a:srgbClr val="E7EFF6"/>
          </a:solidFill>
          <a:ln>
            <a:solidFill>
              <a:srgbClr val="D3DE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4160520" y="2724912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526280" y="2587752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892040" y="2798064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257800" y="2633472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623560" y="2907792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989320" y="2743200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355080" y="2999232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720840" y="2907792"/>
            <a:ext cx="91440" cy="91440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977639" y="1874519"/>
            <a:ext cx="3246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600">
                <a:solidFill>
                  <a:srgbClr val="D22D37"/>
                </a:solidFill>
                <a:latin typeface="Aptos"/>
              </a:rPr>
              <a:t>SENSOR DRIFT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77639" y="3364992"/>
            <a:ext cx="3246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>
                <a:solidFill>
                  <a:srgbClr val="617181"/>
                </a:solidFill>
                <a:latin typeface="Aptos"/>
              </a:rPr>
              <a:t>the world changes
while the model stays the same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26679" y="1600200"/>
            <a:ext cx="2880360" cy="3246120"/>
          </a:xfrm>
          <a:prstGeom prst="roundRect">
            <a:avLst/>
          </a:prstGeom>
          <a:solidFill>
            <a:srgbClr val="FDEFF0"/>
          </a:solidFill>
          <a:ln w="15240">
            <a:solidFill>
              <a:srgbClr val="F1D1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567928" y="1965960"/>
            <a:ext cx="1188720" cy="74980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22D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787384" y="2212848"/>
            <a:ext cx="118872" cy="118872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079992" y="2212848"/>
            <a:ext cx="118872" cy="118872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372600" y="2212848"/>
            <a:ext cx="118872" cy="118872"/>
          </a:xfrm>
          <a:prstGeom prst="ellipse">
            <a:avLst/>
          </a:prstGeom>
          <a:solidFill>
            <a:srgbClr val="D22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V="1">
            <a:off x="8668512" y="1700784"/>
            <a:ext cx="274320" cy="128016"/>
          </a:xfrm>
          <a:prstGeom prst="line">
            <a:avLst/>
          </a:prstGeom>
          <a:ln w="17780">
            <a:solidFill>
              <a:srgbClr val="D22D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8942832" y="1700784"/>
            <a:ext cx="228600" cy="237744"/>
          </a:xfrm>
          <a:prstGeom prst="line">
            <a:avLst/>
          </a:prstGeom>
          <a:ln w="17780">
            <a:solidFill>
              <a:srgbClr val="D22D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9171432" y="1719072"/>
            <a:ext cx="274320" cy="219456"/>
          </a:xfrm>
          <a:prstGeom prst="line">
            <a:avLst/>
          </a:prstGeom>
          <a:ln w="17780">
            <a:solidFill>
              <a:srgbClr val="D22D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9445752" y="1719072"/>
            <a:ext cx="256032" cy="237744"/>
          </a:xfrm>
          <a:prstGeom prst="line">
            <a:avLst/>
          </a:prstGeom>
          <a:ln w="17780">
            <a:solidFill>
              <a:srgbClr val="D22D3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909560" y="2871216"/>
            <a:ext cx="251460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D22D37"/>
                </a:solidFill>
                <a:latin typeface="Aptos"/>
              </a:rPr>
              <a:t>MONTH 36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909560" y="3200400"/>
            <a:ext cx="2514600" cy="7498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4200">
                <a:solidFill>
                  <a:srgbClr val="D22D37"/>
                </a:solidFill>
                <a:latin typeface="Aptos Display"/>
              </a:rPr>
              <a:t>37%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64424" y="3977639"/>
            <a:ext cx="242316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300">
                <a:solidFill>
                  <a:srgbClr val="617181"/>
                </a:solidFill>
                <a:latin typeface="Aptos"/>
              </a:rPr>
              <a:t>same baseline, later sensors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234440" y="5047488"/>
            <a:ext cx="9738360" cy="676656"/>
          </a:xfrm>
          <a:prstGeom prst="roundRect">
            <a:avLst/>
          </a:prstGeom>
          <a:solidFill>
            <a:srgbClr val="061F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444752" y="5202936"/>
            <a:ext cx="932688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b="1" sz="1500">
                <a:solidFill>
                  <a:srgbClr val="FFFFFF"/>
                </a:solidFill>
                <a:latin typeface="Aptos"/>
              </a:rPr>
              <a:t>Across 4 baseline models:  35–49 percentage-point accuracy loss  (Month 3 → Month 36)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28800" y="5852160"/>
            <a:ext cx="8503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008C9B"/>
                </a:solidFill>
                <a:latin typeface="Aptos"/>
              </a:rPr>
              <a:t>Research goal: build small AI that stays trustworthy as sensors change.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2920" y="6446520"/>
            <a:ext cx="111556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50">
                <a:solidFill>
                  <a:srgbClr val="617181"/>
                </a:solidFill>
                <a:latin typeface="Aptos"/>
              </a:rPr>
              <a:t>Arun Kumar Gharami  |  Ph.D. in Computer Engineering  |  Florida Atlantic University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